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sldIdLst>
    <p:sldId id="256" r:id="rId4"/>
    <p:sldId id="352" r:id="rId5"/>
    <p:sldId id="328" r:id="rId6"/>
    <p:sldId id="363" r:id="rId7"/>
    <p:sldId id="316" r:id="rId8"/>
    <p:sldId id="364" r:id="rId9"/>
    <p:sldId id="3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52"/>
  </p:normalViewPr>
  <p:slideViewPr>
    <p:cSldViewPr snapToGrid="0" snapToObjects="1">
      <p:cViewPr varScale="1">
        <p:scale>
          <a:sx n="90" d="100"/>
          <a:sy n="90" d="100"/>
        </p:scale>
        <p:origin x="23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82E2B-ECBC-0B41-BD82-F6419D8F2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9F233-822A-334C-B9CE-10D919F66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B3A7A-5367-C94E-AC06-81802CF8A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1B1F3-A61B-6242-B34C-F94C535A4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7B97C-53FC-7049-BDF2-0A1E705D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7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16AE-FC19-C04E-8FDE-C9EDF0CF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8E205-9F2C-D24D-AB91-3699F2E55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CD902-89A3-CA4E-925C-17004FEB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04C92-32CB-9847-B245-16D3D5E56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348A9-070B-3B4E-A88D-48077A17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6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57B9B9-641D-2944-9490-49970D7468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BFA81-5405-EF49-AFC9-6E0E967FE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82E47-551B-3546-9821-5436CB0C5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2E5E8-0683-0540-ABFB-7E89ED0F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C5286-D7C9-A641-A835-C8223862B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464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74F09-0D46-8046-A441-42E2429CF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B76E2-3267-7F40-AA3E-E9410BD4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CC337-659B-D840-8977-70A49CA9E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2B70A-DAB4-BD48-A2EA-1296EF401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DE333-47E3-5748-A746-515FECC0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50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4038B-ABEE-1749-809D-88F7108CF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5BF66-62B0-A142-9835-44B0B4204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8C838-719B-9948-8109-7602D34E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EAAB-CF22-8741-B936-E0839DB3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F5ED2-1281-3C49-8FA8-8693E61E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9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2C09-3D50-3F45-ABC6-E6C83037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DFD5B-7B17-5A4F-B31D-6E92E1847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97491-FD96-F04A-95C2-237366185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8730E-5C1E-EC4C-B7C1-0B82FCE3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B996F-D8C9-D84E-963D-6FF30D0F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14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CE79-7251-494E-8178-FBB20AFF3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A1F3D-F8FC-444C-9D00-581CAE56F8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BB96B-A40B-7248-96E2-AB00B1C22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9C99F-DDE1-CC4F-A31D-817F347F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F8645-32B6-8C48-8A1D-044D401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6BC5B-32DD-9B49-99FA-93CD39172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51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21E9-55F0-B94F-8E94-BC43EAA2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7C2E-37C1-7A44-A72A-5A112B9C9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1567C-D841-484D-83ED-71B9BD809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B46D86-BACD-5742-81CF-6369A63CF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E5DA2-AD82-5B4A-833F-9F9008677E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A70449-8AA9-2E4C-8BAE-155B979FC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42DDF2-AA87-EE47-A736-572C350F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F2467F-4833-D344-BF53-9316282C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94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DCC95-57E4-6E4C-9815-53217CE51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6C6C5-9973-2448-B19D-30777969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38479-23EA-7242-B9BC-E1F8E463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CB5BA-4601-6E43-B5AA-5C28A1A3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16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13369-AAD3-794A-A27E-2938A6840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38A63-A21C-884F-A07E-DED9E3F9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81BB8-C21E-614F-A572-4A16C1AC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44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EB622-2587-4E4F-936C-75DF8A65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C1592-CD56-0940-93EE-686090C32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D94A2-5557-C942-AC3B-59FF6A267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73C47-5062-BF40-AD31-A2C46842C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52F87-47F1-6C43-BD6C-81BADCC3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DEE58-78E4-0C45-B4AA-0F3442E0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7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C4BC7-385E-1A4E-8908-1986BEF9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4F8DA-6F68-FD40-BBB5-0821A2FDA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2CDB5-92FF-FA46-88DC-6D13CCEC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767FE-802B-A54B-9779-C49CBDEB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42A10-827A-7A4F-A72C-57BCDD23B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0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BA0A-FEEB-464D-8C3C-B1C77D261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453B1C-1730-3F4A-A154-96CEFDFD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722BB-69AC-5449-BCEC-F710F63D9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2F043A-A96F-914B-AE93-22C31D781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8DD10-5FE5-3645-B67F-1FB97B93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97E25-F2FD-094F-9198-B0AE930A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6AA6-D59A-CC4E-B71B-E5763EBE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E07C-AD6F-E441-9959-EF7C7C0EC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938A0-DA66-BB47-A9DB-B778C3D7B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D82D3-9E7B-1C4F-8ECD-F0A99A471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0A746-5704-034A-B767-C98EDF4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03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46EF70-125F-4146-B615-7A13AACE9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B9D8B-A044-8043-A7BD-4DFC09E41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AC733-1968-2049-B5A9-3F48C11C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513E4-7FE1-F94E-BD24-F38962151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C26A2-6088-B846-954A-6F1916E3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FCAAD-6D91-9548-9E3B-A5BFF6BF8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AE551-E901-5B47-B5CF-9AACFB244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65902-7640-E84D-BA59-1320F4C3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C24ED-A5FC-D54D-9657-BC1948D92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A8C11-6D29-914C-AB24-B101815F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58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18FBA-3065-2D43-BDB3-16555CA0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74685-C378-CE4C-8BE1-2F7755B84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F680D-115A-2142-B07C-6549080F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0057-6811-2A46-9C4F-4523CC113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B9C31-A8A4-B540-8C19-A94992C7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22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CBDB-A622-E443-830C-BA8F082E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E0925-CA74-9B4B-A0F7-80CB9D91A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D64F8-C5CC-1143-97EE-4CEFD22F3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D91B0-54A8-294C-88C0-3B43DFEC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8A03E-A317-3A4E-A359-A1955A3F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0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149E-197A-3D41-B563-9CA7CCBB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20C7D-36BD-6E45-8463-08C89D76B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4C725-D870-D04B-8C27-BF80E084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0F0AB-F1B2-FD40-BF69-39EF13A4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8E9A9-93AA-7942-A2F8-10311749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6B623-C4DE-CB42-9607-D33F0948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4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11CD-A195-664F-A1A8-AF16B9EE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45907-0856-9747-AD75-AEF114EB0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300CA-C020-054A-8456-BCBB9E30D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35D67-8396-E94B-8C13-EC0735227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7874C-7ED3-B34E-AA84-01E6BBD8D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13B4F7-F32E-BB4F-99DD-1CDE7135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3FF031-2DCA-224C-9BCA-7BF01B01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9B9C9A-92DF-F24F-9343-88DD1357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11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2C147-5F4C-5847-974A-470CF5E7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5C67A-4754-EB4E-AEA4-CE6069CB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9CBD0-99BD-7346-84FB-DB652904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15239-F020-8F4E-BDBC-58A8C658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0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6C79A-36BA-FE46-842D-57A725B43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13B6F-86CD-7545-AB2C-3ACC33CB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BBC73-8F97-F54C-8C1B-60DD0948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1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6AB44-9449-CA4A-81C0-C6FEEFBE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EB870-AA86-F649-B536-9151A2F41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6C100-5BDF-4442-B0BF-9C5FEE724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F1E8C-8A20-8541-BA54-7042BEF82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D53ED-B813-CB4B-B10C-4EF3957D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25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C9969-50B3-B946-8204-136DEDC99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413F-0255-254E-AB91-80C413D47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E8EBA-299B-3241-9972-9B75BF8FEF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2330C-88D7-B84C-8154-26913796A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FC84-0FCB-8B49-B095-6555F4FBA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4BA9F-0011-344E-A137-5341CCAC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5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F7DC-E69A-354F-83B3-CED5657E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505135-5BC5-A74F-9DB2-9A280CDA5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C99AD-7C61-FC42-9497-DD89155D8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79F6A-DD5D-A84D-A5BD-0FECC28C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D2C4E-3132-6D4A-8299-567D5021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48D56-EAD8-8746-8CBA-4A9B1854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36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6DDA-64B2-7C45-8CA9-CC98D5EC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8E423-891F-5249-A5CB-75712FED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F4EA0-0A79-BD48-883B-9E8B25E0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61C29-F74A-3145-ABBE-C707B6B8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E5E4E-95C2-5747-87BB-69469583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1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F88B8B-DB94-ED4B-8B01-91AD3B628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A13131-0591-184C-B097-7602E46E9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6618-6723-844C-AF69-4ADC28FC9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42091-7D61-D449-8392-BA3F561C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34AAB-FDC0-4C43-B77B-33854D07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DD09-5DCD-D947-8EAF-679EC5C1F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F2387-B535-9F47-8494-5AB498BDF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1AEE9-AE30-2747-83C4-D35B66D7E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3AD33-E1CA-7845-8882-3BF211C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9A1E0-203B-BA4A-9F00-2E9A9478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DBC22-5392-5F43-A3BF-2D96EE75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FEDA-4115-5046-B51E-126BB9A0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BE53D-0EC4-CE4A-B474-4BD5B3768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90BDD-F683-7A44-AC0F-C5CA7A013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A4AC3-A19E-8040-800E-BF1F7694B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C34B6-7851-1146-9D2E-A7B23D3E2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A148F-832A-7F49-8DC4-8A964C79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FEE9F-5161-FD43-8BE7-B69E7D3B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BA7A7-3BD6-B54B-89D9-96605009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07C5E-61D1-4E4E-B478-0DE065B43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9168AF-F1DE-FC44-8297-0603346B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5A8D3A-1587-D54D-9757-54EFB53C3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5A689-CA63-A44E-B116-7CE82046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2C6DC0-32F2-594A-973E-57F1BB515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8B298-167A-3441-88D5-4722D493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96917-5578-B648-9E45-F8F5BE84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215B6-DA39-7F44-BCB2-F5260D584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548E7-F635-4342-8BFC-C7FC3D40A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A78DD-EAEB-C740-99B2-078C04FE5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16C1B-BB70-7E44-9720-36A3C671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075EA-351F-7843-A6C5-03559CA5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7B66C-30D7-7E46-B6F6-A6BA4347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8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72F3F-D0FF-DC49-9B7A-12B1E9EF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6B673-CB2B-B247-8890-2AC832F6B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345EE-68BD-0742-9202-DD258402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3F45D-442E-324F-89CE-A2DA4D77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759CD-C974-044E-94B7-A8318E2F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DC20C-E456-7A46-9A3E-6A7A8015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1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B7DAF-1B19-924C-A98E-CFD1BBEC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9A7EB-43AE-EE4D-BA4C-4DD6AE6C4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CD62C-4DF3-834C-AAD4-C4DE61F48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2D305-B8C0-CC4B-9D7D-E666F226A00D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BF58E-2565-3A41-9DAF-7C47E8726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841BF-26D0-A141-861C-2F30AA573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CAD1A-F2A2-CD4A-936D-C34044B6E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47D23-8790-FB44-9DEC-E720668F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A7CFF-6363-1248-9D16-49743B379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37C2A-49FF-C849-8E22-33E920B64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974F3-3A2A-CD41-8438-46E90A079274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6824-EFA1-2B49-BD99-C9E53FCF5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C0C04-54D7-D249-9353-4A85CCC9E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54ADA-FC10-CF41-A7AD-58C1AFE45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2EA78-D869-C149-A375-D5748B84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E9B59-115C-F740-8932-4991080EA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4812B-6AE4-7641-BBF0-E2E5EBC29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12FD6-DFFA-2945-B026-8361C6A41AC2}" type="datetimeFigureOut">
              <a:rPr lang="en-US" smtClean="0"/>
              <a:t>6/30/21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4C70-B96C-A140-BD22-7B69947DB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3E5B-4CD1-264A-BAF5-67F84F455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D21A7-8A5F-F149-9B6A-276F00853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tiff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D6FD-F83D-2B43-A324-3B4DE3A97A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2021 ABCP Annual Conference: UK - China Collaboration Track</a:t>
            </a:r>
            <a:br>
              <a:rPr lang="en-GB" b="1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DB07B-6AE9-2240-BA53-8C6465FACD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Joint institutes and research collaboration between HEIs in the UK and China 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C5D8F-A6CB-644E-B224-2B37477A2567}"/>
              </a:ext>
            </a:extLst>
          </p:cNvPr>
          <p:cNvSpPr txBox="1"/>
          <p:nvPr/>
        </p:nvSpPr>
        <p:spPr>
          <a:xfrm>
            <a:off x="1300532" y="5129204"/>
            <a:ext cx="9773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Professor Sue Welburn</a:t>
            </a:r>
          </a:p>
          <a:p>
            <a:pPr algn="ctr"/>
            <a:r>
              <a:rPr lang="en-US" sz="2400" b="1"/>
              <a:t>Executive Dean, </a:t>
            </a:r>
            <a:r>
              <a:rPr lang="en-US" sz="2400" b="1" dirty="0"/>
              <a:t>Zhejiang University – University of Edinburgh Joint Institute</a:t>
            </a:r>
          </a:p>
          <a:p>
            <a:pPr algn="ctr"/>
            <a:r>
              <a:rPr lang="en-US" sz="2400" b="1" dirty="0"/>
              <a:t>UK Chair, UK-China Joint Institute Alliance</a:t>
            </a:r>
          </a:p>
        </p:txBody>
      </p:sp>
    </p:spTree>
    <p:extLst>
      <p:ext uri="{BB962C8B-B14F-4D97-AF65-F5344CB8AC3E}">
        <p14:creationId xmlns:p14="http://schemas.microsoft.com/office/powerpoint/2010/main" val="269845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58B115-A9AF-C840-86D8-D7F957E53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49"/>
          <a:stretch/>
        </p:blipFill>
        <p:spPr>
          <a:xfrm>
            <a:off x="-3" y="0"/>
            <a:ext cx="12192000" cy="672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F74AEA-E0D4-0349-BF06-438C0C19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" y="6263268"/>
            <a:ext cx="12192000" cy="594732"/>
          </a:xfrm>
          <a:prstGeom prst="rect">
            <a:avLst/>
          </a:prstGeom>
        </p:spPr>
      </p:pic>
      <p:pic>
        <p:nvPicPr>
          <p:cNvPr id="9" name="Picture 8" descr="A few people in lab coats&#10;&#10;Description automatically generated with low confidence">
            <a:extLst>
              <a:ext uri="{FF2B5EF4-FFF2-40B4-BE49-F238E27FC236}">
                <a16:creationId xmlns:a16="http://schemas.microsoft.com/office/drawing/2014/main" id="{571A70E4-1CC8-4345-A72D-4DABBAE67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32" r="12633" b="-1"/>
          <a:stretch/>
        </p:blipFill>
        <p:spPr>
          <a:xfrm>
            <a:off x="1" y="2459196"/>
            <a:ext cx="3858574" cy="3590482"/>
          </a:xfrm>
          <a:prstGeom prst="rect">
            <a:avLst/>
          </a:prstGeom>
        </p:spPr>
      </p:pic>
      <p:pic>
        <p:nvPicPr>
          <p:cNvPr id="8" name="Picture 7" descr="A picture containing indoor, ceiling, person, wall&#10;&#10;Description automatically generated">
            <a:extLst>
              <a:ext uri="{FF2B5EF4-FFF2-40B4-BE49-F238E27FC236}">
                <a16:creationId xmlns:a16="http://schemas.microsoft.com/office/drawing/2014/main" id="{987C9E82-D36E-BA41-B71B-2D004658A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68" t="14876" r="24220"/>
          <a:stretch/>
        </p:blipFill>
        <p:spPr>
          <a:xfrm>
            <a:off x="3967989" y="2457395"/>
            <a:ext cx="4066482" cy="3590482"/>
          </a:xfrm>
          <a:prstGeom prst="rect">
            <a:avLst/>
          </a:prstGeom>
        </p:spPr>
      </p:pic>
      <p:pic>
        <p:nvPicPr>
          <p:cNvPr id="12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7AE40D0F-8BEB-504B-B933-EF7A327EB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52547"/>
          <a:stretch/>
        </p:blipFill>
        <p:spPr>
          <a:xfrm>
            <a:off x="911444" y="751113"/>
            <a:ext cx="10225943" cy="1469571"/>
          </a:xfrm>
        </p:spPr>
      </p:pic>
      <p:pic>
        <p:nvPicPr>
          <p:cNvPr id="14" name="Picture 13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8BB15811-EA39-6A4D-9E8B-5BF7184FAC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62" t="10883" r="20980" b="9666"/>
          <a:stretch/>
        </p:blipFill>
        <p:spPr>
          <a:xfrm>
            <a:off x="8143885" y="2453032"/>
            <a:ext cx="4086225" cy="35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4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F4CA81-0E1B-5244-8039-D46A2757B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" r="41270" b="3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B83D-AAC7-7047-AB06-BE0EF8819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5" r="133" b="3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7C1FBB-C348-0A46-9669-98AC3F23B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r="3959" b="2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40" name="TextBox 8">
            <a:extLst>
              <a:ext uri="{FF2B5EF4-FFF2-40B4-BE49-F238E27FC236}">
                <a16:creationId xmlns:a16="http://schemas.microsoft.com/office/drawing/2014/main" id="{A55F4339-59FB-624E-A034-AEF62BEBDC55}"/>
              </a:ext>
            </a:extLst>
          </p:cNvPr>
          <p:cNvSpPr txBox="1"/>
          <p:nvPr/>
        </p:nvSpPr>
        <p:spPr>
          <a:xfrm>
            <a:off x="7226358" y="646025"/>
            <a:ext cx="4977644" cy="544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JI - Education and research platform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Exceptional talent - &gt;1000 - UG &amp; PG students 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Leading international faculty &amp; staff &gt;100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BSc/MSc/PhD created </a:t>
            </a:r>
            <a:r>
              <a:rPr lang="en-US" sz="1900" i="1" dirty="0"/>
              <a:t>de novo, </a:t>
            </a:r>
            <a:r>
              <a:rPr lang="en-US" sz="1900" dirty="0"/>
              <a:t>together</a:t>
            </a:r>
          </a:p>
          <a:p>
            <a:pPr marL="571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i="1" dirty="0"/>
              <a:t>2016 Biomedical Sciences; 2018 Biomedical Informatics </a:t>
            </a:r>
          </a:p>
          <a:p>
            <a:pPr marL="571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1600" i="1" dirty="0"/>
              <a:t>PG – Dual award and </a:t>
            </a:r>
            <a:r>
              <a:rPr lang="en-US" sz="1600" i="1" dirty="0" err="1"/>
              <a:t>UoE</a:t>
            </a:r>
            <a:r>
              <a:rPr lang="en-US" sz="1600" i="1" dirty="0"/>
              <a:t> and Zhejiang single awards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International Campus with state-of-the-art teaching, learning and research and recreational facilities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Scholarships &amp; 1</a:t>
            </a:r>
            <a:r>
              <a:rPr lang="en-US" sz="1900" baseline="30000" dirty="0"/>
              <a:t>st</a:t>
            </a:r>
            <a:r>
              <a:rPr lang="en-US" sz="1900" dirty="0"/>
              <a:t> class student support</a:t>
            </a:r>
          </a:p>
          <a:p>
            <a:pPr marL="571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US" sz="1900" dirty="0"/>
          </a:p>
          <a:p>
            <a:pPr marL="34290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FC64C10-866F-5143-9794-4C76B898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05" r="37962"/>
          <a:stretch/>
        </p:blipFill>
        <p:spPr>
          <a:xfrm>
            <a:off x="4181430" y="1066277"/>
            <a:ext cx="3029877" cy="3402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16840B-B7B1-2247-B170-DB2299ED76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"/>
          <a:stretch/>
        </p:blipFill>
        <p:spPr>
          <a:xfrm>
            <a:off x="7393047" y="4629236"/>
            <a:ext cx="4809933" cy="2226589"/>
          </a:xfrm>
          <a:prstGeom prst="rect">
            <a:avLst/>
          </a:prstGeom>
        </p:spPr>
      </p:pic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68AD94BC-0F82-C24B-8CF2-15605ABF1C18}"/>
              </a:ext>
            </a:extLst>
          </p:cNvPr>
          <p:cNvSpPr/>
          <p:nvPr/>
        </p:nvSpPr>
        <p:spPr>
          <a:xfrm>
            <a:off x="4338642" y="161735"/>
            <a:ext cx="739139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/>
              <a:t>Academically led strategic world class partnership for research and teaching</a:t>
            </a:r>
          </a:p>
        </p:txBody>
      </p:sp>
      <p:pic>
        <p:nvPicPr>
          <p:cNvPr id="10" name="Content Placeholder 4" descr="A picture containing sky, outdoor, nature, clouds&#10;&#10;Description automatically generated">
            <a:extLst>
              <a:ext uri="{FF2B5EF4-FFF2-40B4-BE49-F238E27FC236}">
                <a16:creationId xmlns:a16="http://schemas.microsoft.com/office/drawing/2014/main" id="{B4FE9484-9245-034A-9E75-D407B0E28E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9" t="29759" r="36218" b="4548"/>
          <a:stretch/>
        </p:blipFill>
        <p:spPr>
          <a:xfrm>
            <a:off x="3184627" y="4616537"/>
            <a:ext cx="4026679" cy="22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64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F4CA81-0E1B-5244-8039-D46A2757B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3" r="41270" b="3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B83D-AAC7-7047-AB06-BE0EF8819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5" r="133" b="3"/>
          <a:stretch/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7C1FBB-C348-0A46-9669-98AC3F23B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r="3959" b="2"/>
          <a:stretch/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40" name="TextBox 8">
            <a:extLst>
              <a:ext uri="{FF2B5EF4-FFF2-40B4-BE49-F238E27FC236}">
                <a16:creationId xmlns:a16="http://schemas.microsoft.com/office/drawing/2014/main" id="{A55F4339-59FB-624E-A034-AEF62BEBDC55}"/>
              </a:ext>
            </a:extLst>
          </p:cNvPr>
          <p:cNvSpPr txBox="1"/>
          <p:nvPr/>
        </p:nvSpPr>
        <p:spPr>
          <a:xfrm>
            <a:off x="7264458" y="633325"/>
            <a:ext cx="4977644" cy="5443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US" sz="1900" dirty="0"/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Research led teaching demands leading international faculty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City-deal start ups for new faculty 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Generous housing allowances/Talent awards 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Exceptional research facilities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Access to 1000 Post doc hire scheme 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Pull through UG talent – 90% UG enter PG most with scholarships to Global 100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PG - high quality students China/Global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Opportunity for collaboration £5m SAHZU</a:t>
            </a:r>
          </a:p>
          <a:p>
            <a:pPr marL="34290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FC64C10-866F-5143-9794-4C76B898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05" r="37962"/>
          <a:stretch/>
        </p:blipFill>
        <p:spPr>
          <a:xfrm>
            <a:off x="4181430" y="1041400"/>
            <a:ext cx="3029877" cy="3427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16840B-B7B1-2247-B170-DB2299ED76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"/>
          <a:stretch/>
        </p:blipFill>
        <p:spPr>
          <a:xfrm>
            <a:off x="7393047" y="4629236"/>
            <a:ext cx="4809933" cy="2226589"/>
          </a:xfrm>
          <a:prstGeom prst="rect">
            <a:avLst/>
          </a:prstGeom>
        </p:spPr>
      </p:pic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68AD94BC-0F82-C24B-8CF2-15605ABF1C18}"/>
              </a:ext>
            </a:extLst>
          </p:cNvPr>
          <p:cNvSpPr/>
          <p:nvPr/>
        </p:nvSpPr>
        <p:spPr>
          <a:xfrm>
            <a:off x="4338642" y="161735"/>
            <a:ext cx="739139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/>
              <a:t>Hub for collaborative biomedical research</a:t>
            </a:r>
          </a:p>
        </p:txBody>
      </p:sp>
      <p:pic>
        <p:nvPicPr>
          <p:cNvPr id="10" name="Content Placeholder 4" descr="A picture containing sky, outdoor, nature, clouds&#10;&#10;Description automatically generated">
            <a:extLst>
              <a:ext uri="{FF2B5EF4-FFF2-40B4-BE49-F238E27FC236}">
                <a16:creationId xmlns:a16="http://schemas.microsoft.com/office/drawing/2014/main" id="{B4FE9484-9245-034A-9E75-D407B0E28E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9" t="29759" r="36218" b="4548"/>
          <a:stretch/>
        </p:blipFill>
        <p:spPr>
          <a:xfrm>
            <a:off x="3184627" y="4616537"/>
            <a:ext cx="4026679" cy="22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A4C499-7FCD-2E43-A685-539DEC22A4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445" t="49855"/>
          <a:stretch/>
        </p:blipFill>
        <p:spPr>
          <a:xfrm>
            <a:off x="514632" y="309768"/>
            <a:ext cx="3496734" cy="3055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1A207-AA79-0248-B752-DB90A221D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604" b="50415"/>
          <a:stretch/>
        </p:blipFill>
        <p:spPr>
          <a:xfrm>
            <a:off x="4332175" y="309768"/>
            <a:ext cx="3418852" cy="3039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C73EB4-D6C9-DA42-894E-A2B06C6E3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30" t="50621" r="18672"/>
          <a:stretch/>
        </p:blipFill>
        <p:spPr>
          <a:xfrm>
            <a:off x="528920" y="3602090"/>
            <a:ext cx="3473009" cy="301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E4E9DC-549F-4E47-A240-D50EE9C9B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6" t="50323" r="65207"/>
          <a:stretch/>
        </p:blipFill>
        <p:spPr>
          <a:xfrm>
            <a:off x="4332175" y="3591564"/>
            <a:ext cx="3478856" cy="3029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12FA1A-092D-8A4F-A367-C3CDDB94AA8F}"/>
              </a:ext>
            </a:extLst>
          </p:cNvPr>
          <p:cNvSpPr txBox="1"/>
          <p:nvPr/>
        </p:nvSpPr>
        <p:spPr>
          <a:xfrm>
            <a:off x="7950200" y="242887"/>
            <a:ext cx="4051300" cy="3348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100" b="1" dirty="0"/>
              <a:t>Challenges</a:t>
            </a:r>
            <a:endParaRPr lang="en-US" sz="2100" dirty="0"/>
          </a:p>
          <a:p>
            <a:pPr marL="28575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Scale, strategy and ambition of partnership </a:t>
            </a:r>
          </a:p>
          <a:p>
            <a:pPr marL="28575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Appreciating &amp; managing “difference”</a:t>
            </a:r>
          </a:p>
          <a:p>
            <a:pPr marL="28575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Quotas – students and research</a:t>
            </a:r>
          </a:p>
          <a:p>
            <a:pPr marL="28575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Mobility in times of COVID-19 </a:t>
            </a:r>
          </a:p>
          <a:p>
            <a:pPr marL="28575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Bi-lateral funding initiatives in basic and translational research </a:t>
            </a:r>
          </a:p>
          <a:p>
            <a:pPr marL="285750" indent="-2286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Learning and sharing best practice </a:t>
            </a:r>
            <a:endParaRPr lang="en-US" sz="13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23D92679-4AC3-CD4A-8573-5AD3D621AA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A17D36-2F53-1445-A14C-D2C354DF8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276" y="3575843"/>
            <a:ext cx="3521803" cy="30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D495E7-B5AE-7748-A08C-FB6F3916D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46" y="617875"/>
            <a:ext cx="3214688" cy="1638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39CCE-6733-0046-B907-2A77C1366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0" t="31479" r="4459"/>
          <a:stretch/>
        </p:blipFill>
        <p:spPr>
          <a:xfrm>
            <a:off x="5815013" y="1"/>
            <a:ext cx="6435770" cy="3208336"/>
          </a:xfrm>
          <a:prstGeom prst="rect">
            <a:avLst/>
          </a:prstGeom>
        </p:spPr>
      </p:pic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C7DBA675-ECC5-6348-86AD-F948CC7ED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1" t="45122" r="4532" b="16795"/>
          <a:stretch/>
        </p:blipFill>
        <p:spPr>
          <a:xfrm>
            <a:off x="0" y="3407766"/>
            <a:ext cx="12192000" cy="3450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D33389-D564-994C-BB50-4977B85BE47E}"/>
              </a:ext>
            </a:extLst>
          </p:cNvPr>
          <p:cNvSpPr txBox="1"/>
          <p:nvPr/>
        </p:nvSpPr>
        <p:spPr>
          <a:xfrm>
            <a:off x="4762394" y="5629276"/>
            <a:ext cx="4024420" cy="797333"/>
          </a:xfrm>
          <a:prstGeom prst="rect">
            <a:avLst/>
          </a:prstGeom>
          <a:solidFill>
            <a:srgbClr val="2C57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66E0E2-8AA1-4049-9396-4CFE74D43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813" y="5718628"/>
            <a:ext cx="3471865" cy="650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C15C13-5DC8-A845-906B-9CFDC682D660}"/>
              </a:ext>
            </a:extLst>
          </p:cNvPr>
          <p:cNvSpPr txBox="1"/>
          <p:nvPr/>
        </p:nvSpPr>
        <p:spPr>
          <a:xfrm>
            <a:off x="0" y="2808626"/>
            <a:ext cx="5736955" cy="400110"/>
          </a:xfrm>
          <a:prstGeom prst="rect">
            <a:avLst/>
          </a:prstGeom>
          <a:solidFill>
            <a:srgbClr val="2C579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Educational Institutional Partnership of the Year</a:t>
            </a:r>
          </a:p>
        </p:txBody>
      </p:sp>
    </p:spTree>
    <p:extLst>
      <p:ext uri="{BB962C8B-B14F-4D97-AF65-F5344CB8AC3E}">
        <p14:creationId xmlns:p14="http://schemas.microsoft.com/office/powerpoint/2010/main" val="341655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C7DBA675-ECC5-6348-86AD-F948CC7E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41" t="45122" r="4532" b="16795"/>
          <a:stretch/>
        </p:blipFill>
        <p:spPr>
          <a:xfrm>
            <a:off x="0" y="3407766"/>
            <a:ext cx="12192000" cy="3450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D33389-D564-994C-BB50-4977B85BE47E}"/>
              </a:ext>
            </a:extLst>
          </p:cNvPr>
          <p:cNvSpPr txBox="1"/>
          <p:nvPr/>
        </p:nvSpPr>
        <p:spPr>
          <a:xfrm>
            <a:off x="4762394" y="5629276"/>
            <a:ext cx="4024420" cy="797333"/>
          </a:xfrm>
          <a:prstGeom prst="rect">
            <a:avLst/>
          </a:prstGeom>
          <a:solidFill>
            <a:srgbClr val="2C579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66E0E2-8AA1-4049-9396-4CFE74D43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813" y="5718628"/>
            <a:ext cx="3471865" cy="650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DA48CA-D86A-2145-82C4-81816A3422E3}"/>
              </a:ext>
            </a:extLst>
          </p:cNvPr>
          <p:cNvSpPr txBox="1"/>
          <p:nvPr/>
        </p:nvSpPr>
        <p:spPr>
          <a:xfrm>
            <a:off x="154952" y="238220"/>
            <a:ext cx="120227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Supported by British Council and China Education Association for International Exchange. 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Platform for UK and Chinese institutions to shape and share best practice and know-how in TNE; explore, research and resolve issues arising from such complex partnerships. 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Offers support  in QA and innovation for sustainable TNE delivery ensuring that teaching, student experience and faculty collaboration is of the highest quality. </a:t>
            </a:r>
            <a:endParaRPr lang="en-GB" sz="2000" dirty="0"/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Pursues collaborative work on key topics that generates new knowledge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Boosts practitioner engagement to support the development of UK-China TNE and research policy.</a:t>
            </a:r>
          </a:p>
          <a:p>
            <a:pPr marL="285750" indent="-2286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34 UK China JIs. </a:t>
            </a:r>
            <a:endParaRPr lang="en-GB" sz="2000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EBC72-7D36-AD48-BAAE-AB4FE04892EF}"/>
              </a:ext>
            </a:extLst>
          </p:cNvPr>
          <p:cNvSpPr/>
          <p:nvPr/>
        </p:nvSpPr>
        <p:spPr>
          <a:xfrm>
            <a:off x="169240" y="86348"/>
            <a:ext cx="440364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b="1" dirty="0"/>
              <a:t>UK- China Joint Institute Alliance</a:t>
            </a:r>
          </a:p>
        </p:txBody>
      </p:sp>
    </p:spTree>
    <p:extLst>
      <p:ext uri="{BB962C8B-B14F-4D97-AF65-F5344CB8AC3E}">
        <p14:creationId xmlns:p14="http://schemas.microsoft.com/office/powerpoint/2010/main" val="2957182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</TotalTime>
  <Words>329</Words>
  <Application>Microsoft Macintosh PowerPoint</Application>
  <PresentationFormat>Widescreen</PresentationFormat>
  <Paragraphs>46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1_Office Theme</vt:lpstr>
      <vt:lpstr>2_Office Theme</vt:lpstr>
      <vt:lpstr>2021 ABCP Annual Conference: UK - China Collaboration Track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ABCP Annual Conference: UK-China Collaboration Track </dc:title>
  <dc:creator>WELBURN Susan</dc:creator>
  <cp:lastModifiedBy>WELBURN Susan</cp:lastModifiedBy>
  <cp:revision>30</cp:revision>
  <dcterms:created xsi:type="dcterms:W3CDTF">2021-06-30T07:59:09Z</dcterms:created>
  <dcterms:modified xsi:type="dcterms:W3CDTF">2021-07-02T12:28:13Z</dcterms:modified>
</cp:coreProperties>
</file>